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jpeg" ContentType="image/jpeg"/>
  <Override PartName="/ppt/media/image12.png" ContentType="image/png"/>
  <Override PartName="/ppt/media/image49.png" ContentType="image/png"/>
  <Override PartName="/ppt/media/image21.jpeg" ContentType="image/jpeg"/>
  <Override PartName="/ppt/media/image29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24.jpeg" ContentType="image/jpeg"/>
  <Override PartName="/ppt/media/image15.png" ContentType="image/png"/>
  <Override PartName="/ppt/media/image14.png" ContentType="image/png"/>
  <Override PartName="/ppt/media/image1.png" ContentType="image/png"/>
  <Override PartName="/ppt/media/image25.png" ContentType="image/png"/>
  <Override PartName="/ppt/media/image2.png" ContentType="image/png"/>
  <Override PartName="/ppt/media/image26.png" ContentType="image/png"/>
  <Override PartName="/ppt/media/image3.png" ContentType="image/png"/>
  <Override PartName="/ppt/media/image27.png" ContentType="image/png"/>
  <Override PartName="/ppt/media/image33.jpeg" ContentType="image/jpe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30.jpeg" ContentType="image/jpe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31.jpeg" ContentType="image/jpeg"/>
  <Override PartName="/ppt/media/image38.png" ContentType="image/png"/>
  <Override PartName="/ppt/media/image8.png" ContentType="image/png"/>
  <Override PartName="/ppt/media/image37.png" ContentType="image/png"/>
  <Override PartName="/ppt/media/image7.png" ContentType="image/png"/>
  <Override PartName="/ppt/media/image39.png" ContentType="image/png"/>
  <Override PartName="/ppt/media/image22.jpeg" ContentType="image/jpeg"/>
  <Override PartName="/ppt/media/image9.png" ContentType="image/png"/>
  <Override PartName="/ppt/media/image36.png" ContentType="image/png"/>
  <Override PartName="/ppt/media/image6.png" ContentType="image/png"/>
  <Override PartName="/ppt/media/image10.png" ContentType="image/png"/>
  <Override PartName="/ppt/media/image47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da-DK" sz="7200" spc="-1" strike="noStrike">
                <a:solidFill>
                  <a:srgbClr val="ebebeb"/>
                </a:solidFill>
                <a:latin typeface="Century Gothic"/>
              </a:rPr>
              <a:t>Klik for at redigere titeltypografien i masteren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60DE3A11-BF97-4623-AE81-B40578C871EC}" type="datetime">
              <a:rPr b="0" lang="da-DK" sz="1100" spc="-1" strike="noStrike">
                <a:solidFill>
                  <a:srgbClr val="ffffff"/>
                </a:solidFill>
                <a:latin typeface="Century Gothic"/>
              </a:rPr>
              <a:t>15-11-20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8022FA6-514E-4AC0-BB27-34360E094D05}" type="slidenum">
              <a:rPr b="0" lang="da-DK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Klik for at redigere titeltypografien i masteren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Klik for at redigere teksttypografierne i masteren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1800" spc="-1" strike="noStrike">
                <a:solidFill>
                  <a:srgbClr val="ffffff"/>
                </a:solidFill>
                <a:latin typeface="Century Gothic"/>
              </a:rPr>
              <a:t>Andet niveau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1600" spc="-1" strike="noStrike">
                <a:solidFill>
                  <a:srgbClr val="ffffff"/>
                </a:solidFill>
                <a:latin typeface="Century Gothic"/>
              </a:rPr>
              <a:t>Tredje niveau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1400" spc="-1" strike="noStrike">
                <a:solidFill>
                  <a:srgbClr val="ffffff"/>
                </a:solidFill>
                <a:latin typeface="Century Gothic"/>
              </a:rPr>
              <a:t>Fjerde niveau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1400" spc="-1" strike="noStrike">
                <a:solidFill>
                  <a:srgbClr val="ffffff"/>
                </a:solidFill>
                <a:latin typeface="Century Gothic"/>
              </a:rPr>
              <a:t>Femte niveau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872A9044-77F0-4977-84D6-795A46021035}" type="datetime">
              <a:rPr b="0" lang="da-DK" sz="1100" spc="-1" strike="noStrike">
                <a:solidFill>
                  <a:srgbClr val="ffffff"/>
                </a:solidFill>
                <a:latin typeface="Century Gothic"/>
              </a:rPr>
              <a:t>15-11-20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6226684E-43C8-4609-BEE7-AAA8AFF47EAF}" type="slidenum">
              <a:rPr b="0" lang="da-DK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4880" cy="4187520"/>
          </a:xfrm>
          <a:prstGeom prst="rect">
            <a:avLst/>
          </a:prstGeom>
          <a:ln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jpeg"/><Relationship Id="rId9" Type="http://schemas.openxmlformats.org/officeDocument/2006/relationships/image" Target="../media/image33.jpeg"/><Relationship Id="rId10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da-DK" sz="7200" spc="-1" strike="noStrike">
                <a:solidFill>
                  <a:srgbClr val="ebebeb"/>
                </a:solidFill>
                <a:latin typeface="Century Gothic"/>
              </a:rPr>
              <a:t>DateN’Rate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Democontroller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Hvis man er logget ind på siden, bliver der lavet et thymeleaf objekt der hedder searchList, der indeholder userService.searchUser. Der igen indeholder vores query fra DAO’en.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81" name="Billede 3" descr=""/>
          <p:cNvPicPr/>
          <p:nvPr/>
        </p:nvPicPr>
        <p:blipFill>
          <a:blip r:embed="rId1"/>
          <a:stretch/>
        </p:blipFill>
        <p:spPr>
          <a:xfrm>
            <a:off x="751680" y="1452960"/>
            <a:ext cx="8131680" cy="303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Søge system - HTML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103400" y="2053080"/>
            <a:ext cx="8946360" cy="45694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3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a-DK" sz="1900" spc="-1" strike="noStrike">
                <a:solidFill>
                  <a:srgbClr val="ffffff"/>
                </a:solidFill>
                <a:latin typeface="Century Gothic"/>
              </a:rPr>
              <a:t>Den searchList(indeholder listen af Users) fra controlleren bliver loopet igennem til et user objekt, og alle metoderne kan kaldes gennem thymeleaf.</a:t>
            </a:r>
            <a:br/>
            <a:r>
              <a:rPr b="0" lang="da-DK" sz="1900" spc="-1" strike="noStrike">
                <a:solidFill>
                  <a:srgbClr val="ffffff"/>
                </a:solidFill>
                <a:latin typeface="Century Gothic"/>
              </a:rPr>
              <a:t>Det er dog kun navn, efternavn og brugernavn specifikt på den quary søgning vi har lavet der bliver vist. Vi får dog i princippet hele user objektet tilbage, vi viser dog kun det på HTML siden vi spørger efter.</a:t>
            </a:r>
            <a:endParaRPr b="0" lang="en-US" sz="19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br/>
            <a:endParaRPr b="0" lang="en-US" sz="19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84" name="Billede 3" descr=""/>
          <p:cNvPicPr/>
          <p:nvPr/>
        </p:nvPicPr>
        <p:blipFill>
          <a:blip r:embed="rId1"/>
          <a:stretch/>
        </p:blipFill>
        <p:spPr>
          <a:xfrm>
            <a:off x="445680" y="1217520"/>
            <a:ext cx="9946800" cy="38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Tag system – Phillip</a:t>
            </a:r>
            <a:br/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userProfile.html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86" name="Billede 3" descr=""/>
          <p:cNvPicPr/>
          <p:nvPr/>
        </p:nvPicPr>
        <p:blipFill>
          <a:blip r:embed="rId1"/>
          <a:stretch/>
        </p:blipFill>
        <p:spPr>
          <a:xfrm>
            <a:off x="292320" y="2452680"/>
            <a:ext cx="11283480" cy="342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DemoController - PostMapping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88" name="Billede 5" descr=""/>
          <p:cNvPicPr/>
          <p:nvPr/>
        </p:nvPicPr>
        <p:blipFill>
          <a:blip r:embed="rId1"/>
          <a:stretch/>
        </p:blipFill>
        <p:spPr>
          <a:xfrm>
            <a:off x="1571760" y="1962000"/>
            <a:ext cx="7552800" cy="1466640"/>
          </a:xfrm>
          <a:prstGeom prst="rect">
            <a:avLst/>
          </a:prstGeom>
          <a:ln>
            <a:noFill/>
          </a:ln>
        </p:spPr>
      </p:pic>
      <p:pic>
        <p:nvPicPr>
          <p:cNvPr id="189" name="Billede 6" descr=""/>
          <p:cNvPicPr/>
          <p:nvPr/>
        </p:nvPicPr>
        <p:blipFill>
          <a:blip r:embed="rId2"/>
          <a:stretch/>
        </p:blipFill>
        <p:spPr>
          <a:xfrm>
            <a:off x="2386800" y="3857040"/>
            <a:ext cx="5314680" cy="229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91" name="Pladsholder til indhold 3" descr=""/>
          <p:cNvPicPr/>
          <p:nvPr/>
        </p:nvPicPr>
        <p:blipFill>
          <a:blip r:embed="rId1"/>
          <a:stretch/>
        </p:blipFill>
        <p:spPr>
          <a:xfrm>
            <a:off x="1233360" y="2131200"/>
            <a:ext cx="8686440" cy="403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93" name="Pladsholder til indhold 4" descr=""/>
          <p:cNvPicPr/>
          <p:nvPr/>
        </p:nvPicPr>
        <p:blipFill>
          <a:blip r:embed="rId1"/>
          <a:stretch/>
        </p:blipFill>
        <p:spPr>
          <a:xfrm>
            <a:off x="352440" y="2400480"/>
            <a:ext cx="10946880" cy="737640"/>
          </a:xfrm>
          <a:prstGeom prst="rect">
            <a:avLst/>
          </a:prstGeom>
          <a:ln>
            <a:noFill/>
          </a:ln>
        </p:spPr>
      </p:pic>
      <p:pic>
        <p:nvPicPr>
          <p:cNvPr id="194" name="Billede 6" descr=""/>
          <p:cNvPicPr/>
          <p:nvPr/>
        </p:nvPicPr>
        <p:blipFill>
          <a:blip r:embed="rId2"/>
          <a:stretch/>
        </p:blipFill>
        <p:spPr>
          <a:xfrm>
            <a:off x="352440" y="2845800"/>
            <a:ext cx="10946880" cy="58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96" name="Billede 3" descr=""/>
          <p:cNvPicPr/>
          <p:nvPr/>
        </p:nvPicPr>
        <p:blipFill>
          <a:blip r:embed="rId1"/>
          <a:stretch/>
        </p:blipFill>
        <p:spPr>
          <a:xfrm>
            <a:off x="1811160" y="1243800"/>
            <a:ext cx="7877160" cy="525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98" name="Pladsholder til indhold 3" descr=""/>
          <p:cNvPicPr/>
          <p:nvPr/>
        </p:nvPicPr>
        <p:blipFill>
          <a:blip r:embed="rId1"/>
          <a:stretch/>
        </p:blipFill>
        <p:spPr>
          <a:xfrm>
            <a:off x="1103400" y="2294280"/>
            <a:ext cx="8946720" cy="371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Message system – Controller</a:t>
            </a:r>
            <a:br/>
            <a:endParaRPr b="0" lang="en-US" sz="42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89000" y="1091880"/>
            <a:ext cx="9228960" cy="558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</a:rPr>
              <a:t>Message System - Service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457200" y="1828800"/>
            <a:ext cx="108302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5" descr=""/>
          <p:cNvPicPr/>
          <p:nvPr/>
        </p:nvPicPr>
        <p:blipFill>
          <a:blip r:embed="rId2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>
            <a:noFill/>
          </a:ln>
        </p:spPr>
      </p:pic>
      <p:pic>
        <p:nvPicPr>
          <p:cNvPr id="141" name="Picture 17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3" name="Picture 21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44" name="Picture 23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" name="TextShape 3"/>
          <p:cNvSpPr txBox="1"/>
          <p:nvPr/>
        </p:nvSpPr>
        <p:spPr>
          <a:xfrm>
            <a:off x="635400" y="4542480"/>
            <a:ext cx="9180720" cy="1189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6500" spc="-1" strike="noStrike">
                <a:solidFill>
                  <a:srgbClr val="ebebeb"/>
                </a:solidFill>
                <a:latin typeface="Century Gothic"/>
              </a:rPr>
              <a:t>Prototype</a:t>
            </a:r>
            <a:endParaRPr b="0" lang="en-US" sz="65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7" name="Billede 8" descr="Et billede, der indeholder tekst, whiteboard&#10;&#10;Automatisk genereret beskrivelse"/>
          <p:cNvPicPr/>
          <p:nvPr/>
        </p:nvPicPr>
        <p:blipFill>
          <a:blip r:embed="rId6"/>
          <a:srcRect l="5543" t="0" r="6274" b="3"/>
          <a:stretch/>
        </p:blipFill>
        <p:spPr>
          <a:xfrm>
            <a:off x="3340080" y="67680"/>
            <a:ext cx="2869560" cy="4750560"/>
          </a:xfrm>
          <a:prstGeom prst="rect">
            <a:avLst/>
          </a:prstGeom>
          <a:ln>
            <a:noFill/>
          </a:ln>
          <a:effectLst>
            <a:outerShdw algn="t" blurRad="50800" dir="5400000" dist="38160" rotWithShape="0">
              <a:srgbClr val="000000">
                <a:alpha val="43000"/>
              </a:srgbClr>
            </a:outerShdw>
          </a:effectLst>
        </p:spPr>
      </p:pic>
      <p:pic>
        <p:nvPicPr>
          <p:cNvPr id="148" name="Billede 6" descr="Et billede, der indeholder tekst&#10;&#10;Automatisk genereret beskrivelse"/>
          <p:cNvPicPr/>
          <p:nvPr/>
        </p:nvPicPr>
        <p:blipFill>
          <a:blip r:embed="rId7"/>
          <a:srcRect l="0" t="0" r="8476" b="3"/>
          <a:stretch/>
        </p:blipFill>
        <p:spPr>
          <a:xfrm>
            <a:off x="6287760" y="510120"/>
            <a:ext cx="2445120" cy="4048200"/>
          </a:xfrm>
          <a:prstGeom prst="rect">
            <a:avLst/>
          </a:prstGeom>
          <a:ln>
            <a:noFill/>
          </a:ln>
          <a:effectLst>
            <a:outerShdw algn="t" blurRad="50800" dir="5400000" dist="38160" rotWithShape="0">
              <a:srgbClr val="000000">
                <a:alpha val="43000"/>
              </a:srgbClr>
            </a:outerShdw>
          </a:effectLst>
        </p:spPr>
      </p:pic>
      <p:pic>
        <p:nvPicPr>
          <p:cNvPr id="149" name="Billede 10" descr=""/>
          <p:cNvPicPr/>
          <p:nvPr/>
        </p:nvPicPr>
        <p:blipFill>
          <a:blip r:embed="rId8"/>
          <a:srcRect l="9773" t="0" r="4239" b="0"/>
          <a:stretch/>
        </p:blipFill>
        <p:spPr>
          <a:xfrm>
            <a:off x="339120" y="67680"/>
            <a:ext cx="2869560" cy="4750560"/>
          </a:xfrm>
          <a:prstGeom prst="rect">
            <a:avLst/>
          </a:prstGeom>
          <a:ln>
            <a:noFill/>
          </a:ln>
          <a:effectLst>
            <a:outerShdw algn="t" blurRad="50800" dir="5400000" dist="38160" rotWithShape="0">
              <a:srgbClr val="000000">
                <a:alpha val="43000"/>
              </a:srgbClr>
            </a:outerShdw>
          </a:effectLst>
        </p:spPr>
      </p:pic>
      <p:pic>
        <p:nvPicPr>
          <p:cNvPr id="150" name="Pladsholder til indhold 4" descr=""/>
          <p:cNvPicPr/>
          <p:nvPr/>
        </p:nvPicPr>
        <p:blipFill>
          <a:blip r:embed="rId9"/>
          <a:srcRect l="0" t="0" r="12454" b="3"/>
          <a:stretch/>
        </p:blipFill>
        <p:spPr>
          <a:xfrm>
            <a:off x="8801280" y="570600"/>
            <a:ext cx="3318840" cy="5494680"/>
          </a:xfrm>
          <a:prstGeom prst="rect">
            <a:avLst/>
          </a:prstGeom>
          <a:ln>
            <a:noFill/>
          </a:ln>
          <a:effectLst>
            <a:outerShdw algn="t" blurRad="50800" dir="5400000" dist="38160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646200" y="452880"/>
            <a:ext cx="1124064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</a:rPr>
              <a:t>Message System – DAO </a:t>
            </a:r>
            <a:r>
              <a:rPr b="0" lang="en-US" sz="3000" spc="-1" strike="noStrike">
                <a:solidFill>
                  <a:srgbClr val="ffffff"/>
                </a:solidFill>
                <a:latin typeface="Century Gothic"/>
              </a:rPr>
              <a:t>(Data Access Object)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523440" y="1842840"/>
            <a:ext cx="7013880" cy="420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</a:rPr>
              <a:t>Message System - POST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48640" y="2011680"/>
            <a:ext cx="9600840" cy="19418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10840" y="4937760"/>
            <a:ext cx="8358480" cy="179568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548640" y="4416120"/>
            <a:ext cx="48459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Controller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548640" y="1581480"/>
            <a:ext cx="493740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HTML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28" descr=""/>
          <p:cNvPicPr/>
          <p:nvPr/>
        </p:nvPicPr>
        <p:blipFill>
          <a:blip r:embed="rId2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>
            <a:noFill/>
          </a:ln>
        </p:spPr>
      </p:pic>
      <p:pic>
        <p:nvPicPr>
          <p:cNvPr id="152" name="Picture 30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4" name="Picture 34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55" name="Picture 36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" name="TextShape 3"/>
          <p:cNvSpPr txBox="1"/>
          <p:nvPr/>
        </p:nvSpPr>
        <p:spPr>
          <a:xfrm>
            <a:off x="635400" y="4542480"/>
            <a:ext cx="9180720" cy="1189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6500" spc="-1" strike="noStrike">
                <a:solidFill>
                  <a:srgbClr val="ebebeb"/>
                </a:solidFill>
                <a:latin typeface="Century Gothic"/>
              </a:rPr>
              <a:t>Prototype</a:t>
            </a:r>
            <a:endParaRPr b="0" lang="en-US" sz="65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8" name="Pladsholder til indhold 4" descr="Et billede, der indeholder tekst&#10;&#10;Automatisk genereret beskrivelse"/>
          <p:cNvPicPr/>
          <p:nvPr/>
        </p:nvPicPr>
        <p:blipFill>
          <a:blip r:embed="rId6"/>
          <a:srcRect l="0" t="0" r="4495" b="3"/>
          <a:stretch/>
        </p:blipFill>
        <p:spPr>
          <a:xfrm>
            <a:off x="408240" y="547920"/>
            <a:ext cx="2587320" cy="4283280"/>
          </a:xfrm>
          <a:prstGeom prst="rect">
            <a:avLst/>
          </a:prstGeom>
          <a:ln>
            <a:noFill/>
          </a:ln>
          <a:effectLst>
            <a:outerShdw algn="t" blurRad="50800" dir="5400000" dist="38160" rotWithShape="0">
              <a:srgbClr val="000000">
                <a:alpha val="43000"/>
              </a:srgbClr>
            </a:outerShdw>
          </a:effectLst>
        </p:spPr>
      </p:pic>
      <p:pic>
        <p:nvPicPr>
          <p:cNvPr id="159" name="Billede 6" descr="Et billede, der indeholder tekst, whiteboard&#10;&#10;Automatisk genereret beskrivelse"/>
          <p:cNvPicPr/>
          <p:nvPr/>
        </p:nvPicPr>
        <p:blipFill>
          <a:blip r:embed="rId7"/>
          <a:srcRect l="0" t="0" r="12452" b="3"/>
          <a:stretch/>
        </p:blipFill>
        <p:spPr>
          <a:xfrm>
            <a:off x="3162960" y="566640"/>
            <a:ext cx="2644560" cy="4377960"/>
          </a:xfrm>
          <a:prstGeom prst="rect">
            <a:avLst/>
          </a:prstGeom>
          <a:ln>
            <a:noFill/>
          </a:ln>
          <a:effectLst>
            <a:outerShdw algn="t" blurRad="50800" dir="5400000" dist="38160" rotWithShape="0">
              <a:srgbClr val="000000">
                <a:alpha val="43000"/>
              </a:srgbClr>
            </a:outerShdw>
          </a:effectLst>
        </p:spPr>
      </p:pic>
      <p:pic>
        <p:nvPicPr>
          <p:cNvPr id="160" name="Billede 8" descr="Et billede, der indeholder tekst&#10;&#10;Automatisk genereret beskrivelse"/>
          <p:cNvPicPr/>
          <p:nvPr/>
        </p:nvPicPr>
        <p:blipFill>
          <a:blip r:embed="rId8"/>
          <a:srcRect l="2811" t="0" r="16915" b="4"/>
          <a:stretch/>
        </p:blipFill>
        <p:spPr>
          <a:xfrm>
            <a:off x="5981760" y="527040"/>
            <a:ext cx="2819160" cy="4667040"/>
          </a:xfrm>
          <a:prstGeom prst="rect">
            <a:avLst/>
          </a:prstGeom>
          <a:ln>
            <a:noFill/>
          </a:ln>
          <a:effectLst>
            <a:outerShdw algn="t" blurRad="50800" dir="5400000" dist="38160" rotWithShape="0">
              <a:srgbClr val="000000">
                <a:alpha val="43000"/>
              </a:srgbClr>
            </a:outerShdw>
          </a:effectLst>
        </p:spPr>
      </p:pic>
      <p:pic>
        <p:nvPicPr>
          <p:cNvPr id="161" name="Billede 10" descr="Et billede, der indeholder tekst&#10;&#10;Automatisk genereret beskrivelse"/>
          <p:cNvPicPr/>
          <p:nvPr/>
        </p:nvPicPr>
        <p:blipFill>
          <a:blip r:embed="rId9"/>
          <a:srcRect l="3260" t="0" r="10134" b="4"/>
          <a:stretch/>
        </p:blipFill>
        <p:spPr>
          <a:xfrm>
            <a:off x="8964360" y="527040"/>
            <a:ext cx="2819160" cy="4667040"/>
          </a:xfrm>
          <a:prstGeom prst="rect">
            <a:avLst/>
          </a:prstGeom>
          <a:ln>
            <a:noFill/>
          </a:ln>
          <a:effectLst>
            <a:outerShdw algn="t" blurRad="50800" dir="5400000" dist="38160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Demo af web app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Login side/opret bruger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Brugerprofil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Søgefunktion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Favorit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Message system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Top5 side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Admin page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Usability test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i="1" lang="da-DK" sz="2000" spc="-1" strike="noStrike">
                <a:solidFill>
                  <a:srgbClr val="ffffff"/>
                </a:solidFill>
                <a:latin typeface="Century Gothic"/>
              </a:rPr>
              <a:t>Antal deltagere i testen n=3</a:t>
            </a:r>
            <a:br/>
            <a:r>
              <a:rPr b="0" i="1" lang="da-DK" sz="20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i="1" lang="da-DK" sz="2000" spc="-1" strike="noStrike">
                <a:solidFill>
                  <a:srgbClr val="ffffff"/>
                </a:solidFill>
                <a:latin typeface="Century Gothic"/>
              </a:rPr>
              <a:t>Opgave: Opret bruger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i="1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i="1" lang="da-DK" sz="20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i="1" lang="da-DK" sz="2000" spc="-1" strike="noStrike">
                <a:solidFill>
                  <a:srgbClr val="ffffff"/>
                </a:solidFill>
                <a:latin typeface="Century Gothic"/>
              </a:rPr>
              <a:t>Ingen problemer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i="1" lang="da-DK" sz="2000" spc="-1" strike="noStrike">
                <a:solidFill>
                  <a:srgbClr val="ffffff"/>
                </a:solidFill>
                <a:latin typeface="Century Gothic"/>
              </a:rPr>
              <a:t>Opgave: Edit din profil – tags og om mig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Om mig edit er for skjult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i="1" lang="da-DK" sz="2000" spc="-1" strike="noStrike">
                <a:solidFill>
                  <a:srgbClr val="ffffff"/>
                </a:solidFill>
                <a:latin typeface="Century Gothic"/>
              </a:rPr>
              <a:t>Opgave: Send en besked til en anden bruger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Kom til at sende besked til sig selv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Golden rules pressman og Gestalt principles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Make interface consistent – Samme nav bar, farvevalg.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Place user in control – Altid mulighed for at komme videre eller tilbage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Gestalt: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Law of proximity: Tags er tæt sammen, så brugeren ved de har noget med hinanden at gøre.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ef53a5"/>
              </a:buClr>
              <a:buSzPct val="80000"/>
              <a:buFont typeface="Wingdings 3" charset="2"/>
              <a:buChar char=""/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Law of closure: Søgning, favorites, top5 er grouped i aflukkede kasser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Billede 6" descr=""/>
          <p:cNvPicPr/>
          <p:nvPr/>
        </p:nvPicPr>
        <p:blipFill>
          <a:blip r:embed="rId1"/>
          <a:stretch/>
        </p:blipFill>
        <p:spPr>
          <a:xfrm>
            <a:off x="7106400" y="0"/>
            <a:ext cx="4525200" cy="6857640"/>
          </a:xfrm>
          <a:prstGeom prst="rect">
            <a:avLst/>
          </a:prstGeom>
          <a:ln>
            <a:noFill/>
          </a:ln>
        </p:spPr>
      </p:pic>
      <p:sp>
        <p:nvSpPr>
          <p:cNvPr id="16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Pakke diagram </a:t>
            </a:r>
            <a:br/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og ER diagram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0" name="Pladsholder til indhold 4" descr=""/>
          <p:cNvPicPr/>
          <p:nvPr/>
        </p:nvPicPr>
        <p:blipFill>
          <a:blip r:embed="rId2"/>
          <a:stretch/>
        </p:blipFill>
        <p:spPr>
          <a:xfrm>
            <a:off x="335880" y="2087640"/>
            <a:ext cx="5216760" cy="369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Use case diagram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2" name="Pladsholder til indhold 4" descr=""/>
          <p:cNvPicPr/>
          <p:nvPr/>
        </p:nvPicPr>
        <p:blipFill>
          <a:blip r:embed="rId1"/>
          <a:stretch/>
        </p:blipFill>
        <p:spPr>
          <a:xfrm>
            <a:off x="3170880" y="1306800"/>
            <a:ext cx="4774320" cy="537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Billede 3" descr=""/>
          <p:cNvPicPr/>
          <p:nvPr/>
        </p:nvPicPr>
        <p:blipFill>
          <a:blip r:embed="rId1"/>
          <a:stretch/>
        </p:blipFill>
        <p:spPr>
          <a:xfrm>
            <a:off x="353160" y="5275800"/>
            <a:ext cx="4825080" cy="1047960"/>
          </a:xfrm>
          <a:prstGeom prst="rect">
            <a:avLst/>
          </a:prstGeom>
          <a:ln>
            <a:noFill/>
          </a:ln>
        </p:spPr>
      </p:pic>
      <p:sp>
        <p:nvSpPr>
          <p:cNvPr id="17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a-DK" sz="4200" spc="-1" strike="noStrike">
                <a:solidFill>
                  <a:srgbClr val="ebebeb"/>
                </a:solidFill>
                <a:latin typeface="Century Gothic"/>
              </a:rPr>
              <a:t>Søgesystem - Service, DAO, Mapper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UserDAO laves en query gennem</a:t>
            </a:r>
            <a:br/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vores jdbcTemplate: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En tur gennem 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userMapper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UserService: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da-DK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6" name="Billede 5" descr=""/>
          <p:cNvPicPr/>
          <p:nvPr/>
        </p:nvPicPr>
        <p:blipFill>
          <a:blip r:embed="rId2"/>
          <a:stretch/>
        </p:blipFill>
        <p:spPr>
          <a:xfrm>
            <a:off x="7664040" y="3506760"/>
            <a:ext cx="4371480" cy="294840"/>
          </a:xfrm>
          <a:prstGeom prst="rect">
            <a:avLst/>
          </a:prstGeom>
          <a:ln>
            <a:noFill/>
          </a:ln>
        </p:spPr>
      </p:pic>
      <p:pic>
        <p:nvPicPr>
          <p:cNvPr id="177" name="Billede 6" descr=""/>
          <p:cNvPicPr/>
          <p:nvPr/>
        </p:nvPicPr>
        <p:blipFill>
          <a:blip r:embed="rId3"/>
          <a:stretch/>
        </p:blipFill>
        <p:spPr>
          <a:xfrm>
            <a:off x="7664040" y="3087720"/>
            <a:ext cx="4371480" cy="466200"/>
          </a:xfrm>
          <a:prstGeom prst="rect">
            <a:avLst/>
          </a:prstGeom>
          <a:ln>
            <a:noFill/>
          </a:ln>
        </p:spPr>
      </p:pic>
      <p:pic>
        <p:nvPicPr>
          <p:cNvPr id="178" name="Billede 7" descr=""/>
          <p:cNvPicPr/>
          <p:nvPr/>
        </p:nvPicPr>
        <p:blipFill>
          <a:blip r:embed="rId4"/>
          <a:stretch/>
        </p:blipFill>
        <p:spPr>
          <a:xfrm>
            <a:off x="211680" y="3021480"/>
            <a:ext cx="7421400" cy="128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LibreOffice/6.4.4.2$Linux_X86_64 LibreOffice_project/3d775be2011f3886db32dfd395a6a6d1ca2630ff</Application>
  <Words>329</Words>
  <Paragraphs>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2020-11-15T12:44:39Z</dcterms:created>
  <dc:creator>Jørgen Køldal</dc:creator>
  <dc:description/>
  <dc:language>en-US</dc:language>
  <cp:lastModifiedBy/>
  <dcterms:modified xsi:type="dcterms:W3CDTF">2020-11-15T20:01:42Z</dcterms:modified>
  <cp:revision>4</cp:revision>
  <dc:subject/>
  <dc:title>DateN’Rate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